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792" r:id="rId1"/>
  </p:sldMasterIdLst>
  <p:sldIdLst>
    <p:sldId id="256" r:id="rId2"/>
    <p:sldId id="293" r:id="rId3"/>
    <p:sldId id="257" r:id="rId4"/>
    <p:sldId id="275" r:id="rId5"/>
    <p:sldId id="276" r:id="rId6"/>
    <p:sldId id="277" r:id="rId7"/>
    <p:sldId id="279" r:id="rId8"/>
    <p:sldId id="282" r:id="rId9"/>
    <p:sldId id="284" r:id="rId10"/>
    <p:sldId id="294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99CC"/>
    <a:srgbClr val="8D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60" autoAdjust="0"/>
    <p:restoredTop sz="94660"/>
  </p:normalViewPr>
  <p:slideViewPr>
    <p:cSldViewPr>
      <p:cViewPr varScale="1">
        <p:scale>
          <a:sx n="74" d="100"/>
          <a:sy n="74" d="100"/>
        </p:scale>
        <p:origin x="-11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E4041E-CB35-4BB9-BB46-62B83910319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3E059155-76DB-475F-A075-D1F053ACD328}">
      <dgm:prSet phldrT="[نص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SA" dirty="0" smtClean="0"/>
            <a:t>حزب السهل </a:t>
          </a:r>
          <a:endParaRPr lang="ar-SA" dirty="0"/>
        </a:p>
      </dgm:t>
    </dgm:pt>
    <dgm:pt modelId="{05A8C537-AC38-4ED4-BAF1-8165B84E9F8C}" type="parTrans" cxnId="{AC3FBA52-6636-476F-99F9-3A8CE9BB291C}">
      <dgm:prSet/>
      <dgm:spPr/>
      <dgm:t>
        <a:bodyPr/>
        <a:lstStyle/>
        <a:p>
          <a:pPr rtl="1"/>
          <a:endParaRPr lang="ar-SA"/>
        </a:p>
      </dgm:t>
    </dgm:pt>
    <dgm:pt modelId="{8391C92B-9BD5-4793-AAEF-9880E579BA34}" type="sibTrans" cxnId="{AC3FBA52-6636-476F-99F9-3A8CE9BB291C}">
      <dgm:prSet/>
      <dgm:spPr/>
      <dgm:t>
        <a:bodyPr/>
        <a:lstStyle/>
        <a:p>
          <a:pPr rtl="1"/>
          <a:endParaRPr lang="ar-SA"/>
        </a:p>
      </dgm:t>
    </dgm:pt>
    <dgm:pt modelId="{073D867A-0792-4002-AF8D-832A645AF336}">
      <dgm:prSet phldrT="[نص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SA" dirty="0" smtClean="0"/>
            <a:t>حزب الجبل </a:t>
          </a:r>
          <a:endParaRPr lang="ar-SA" dirty="0"/>
        </a:p>
      </dgm:t>
    </dgm:pt>
    <dgm:pt modelId="{702CDB94-5D5A-41AA-8EEF-2FFB0B147428}" type="parTrans" cxnId="{37BFB2EA-2164-4DA3-809D-9A3DD919854C}">
      <dgm:prSet/>
      <dgm:spPr/>
      <dgm:t>
        <a:bodyPr/>
        <a:lstStyle/>
        <a:p>
          <a:pPr rtl="1"/>
          <a:endParaRPr lang="ar-SA"/>
        </a:p>
      </dgm:t>
    </dgm:pt>
    <dgm:pt modelId="{26B46B9F-5756-4E2B-9E2A-4182846154B8}" type="sibTrans" cxnId="{37BFB2EA-2164-4DA3-809D-9A3DD919854C}">
      <dgm:prSet/>
      <dgm:spPr/>
      <dgm:t>
        <a:bodyPr/>
        <a:lstStyle/>
        <a:p>
          <a:pPr rtl="1"/>
          <a:endParaRPr lang="ar-SA"/>
        </a:p>
      </dgm:t>
    </dgm:pt>
    <dgm:pt modelId="{42AD24B4-60F2-41EB-A5F7-0F1366D14A7C}">
      <dgm:prSet phldrT="[نص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SA" dirty="0" smtClean="0"/>
            <a:t>حزب الساحل </a:t>
          </a:r>
          <a:endParaRPr lang="ar-SA" dirty="0"/>
        </a:p>
      </dgm:t>
    </dgm:pt>
    <dgm:pt modelId="{CA577A24-092A-4D1B-B2E8-F1A7E601596C}" type="parTrans" cxnId="{9AC99649-19D2-45F6-BE20-DF59E53A3E9A}">
      <dgm:prSet/>
      <dgm:spPr/>
      <dgm:t>
        <a:bodyPr/>
        <a:lstStyle/>
        <a:p>
          <a:pPr rtl="1"/>
          <a:endParaRPr lang="ar-SA"/>
        </a:p>
      </dgm:t>
    </dgm:pt>
    <dgm:pt modelId="{D4B277FB-0733-41D1-9075-5C8D0401A8B4}" type="sibTrans" cxnId="{9AC99649-19D2-45F6-BE20-DF59E53A3E9A}">
      <dgm:prSet/>
      <dgm:spPr/>
      <dgm:t>
        <a:bodyPr/>
        <a:lstStyle/>
        <a:p>
          <a:pPr rtl="1"/>
          <a:endParaRPr lang="ar-SA"/>
        </a:p>
      </dgm:t>
    </dgm:pt>
    <dgm:pt modelId="{ECBBE1DF-2199-4F3B-97F1-D3B349EA00F1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SA" sz="3200" dirty="0" smtClean="0">
              <a:latin typeface="Arabic Typesetting" panose="03020402040406030203" pitchFamily="66" charset="-78"/>
              <a:cs typeface="Arabic Typesetting" panose="03020402040406030203" pitchFamily="66" charset="-78"/>
            </a:rPr>
            <a:t>نقض بالضرورة من امتيازاتها القديمة . وقد أدى هذا الوضع المتفجر إلى انقسام في المجتمع </a:t>
          </a:r>
          <a:r>
            <a:rPr lang="ar-SA" sz="3200" dirty="0" err="1" smtClean="0">
              <a:latin typeface="Arabic Typesetting" panose="03020402040406030203" pitchFamily="66" charset="-78"/>
              <a:cs typeface="Arabic Typesetting" panose="03020402040406030203" pitchFamily="66" charset="-78"/>
            </a:rPr>
            <a:t>الأثني</a:t>
          </a:r>
          <a:r>
            <a:rPr lang="ar-SA" sz="3200" dirty="0" smtClean="0">
              <a:latin typeface="Arabic Typesetting" panose="03020402040406030203" pitchFamily="66" charset="-78"/>
              <a:cs typeface="Arabic Typesetting" panose="03020402040406030203" pitchFamily="66" charset="-78"/>
            </a:rPr>
            <a:t> اتخذ صورة أحزاب ثلاث سميت حسب الاماكن التي يقيم فيها سكان </a:t>
          </a:r>
          <a:r>
            <a:rPr lang="ar-SA" sz="3200" dirty="0" err="1" smtClean="0">
              <a:latin typeface="Arabic Typesetting" panose="03020402040406030203" pitchFamily="66" charset="-78"/>
              <a:cs typeface="Arabic Typesetting" panose="03020402040406030203" pitchFamily="66" charset="-78"/>
            </a:rPr>
            <a:t>أتيكه</a:t>
          </a:r>
          <a:r>
            <a:rPr lang="ar-SA" sz="3200" dirty="0" smtClean="0">
              <a:latin typeface="Arabic Typesetting" panose="03020402040406030203" pitchFamily="66" charset="-78"/>
              <a:cs typeface="Arabic Typesetting" panose="03020402040406030203" pitchFamily="66" charset="-78"/>
            </a:rPr>
            <a:t> وهي :-</a:t>
          </a:r>
          <a:endParaRPr lang="ar-SA" sz="3200" dirty="0">
            <a:latin typeface="Arabic Typesetting" panose="03020402040406030203" pitchFamily="66" charset="-78"/>
            <a:cs typeface="Arabic Typesetting" panose="03020402040406030203" pitchFamily="66" charset="-78"/>
          </a:endParaRPr>
        </a:p>
      </dgm:t>
    </dgm:pt>
    <dgm:pt modelId="{AF5A8777-B341-4750-8AA1-F1FAFA86F6EE}" type="parTrans" cxnId="{04238950-C1D4-48D5-9045-9D0AF20A55A5}">
      <dgm:prSet/>
      <dgm:spPr/>
      <dgm:t>
        <a:bodyPr/>
        <a:lstStyle/>
        <a:p>
          <a:pPr rtl="1"/>
          <a:endParaRPr lang="ar-SA"/>
        </a:p>
      </dgm:t>
    </dgm:pt>
    <dgm:pt modelId="{562348AA-1EBD-4D4F-9BD7-15B5D8FA3E8D}" type="sibTrans" cxnId="{04238950-C1D4-48D5-9045-9D0AF20A55A5}">
      <dgm:prSet/>
      <dgm:spPr/>
      <dgm:t>
        <a:bodyPr/>
        <a:lstStyle/>
        <a:p>
          <a:pPr rtl="1"/>
          <a:endParaRPr lang="ar-SA"/>
        </a:p>
      </dgm:t>
    </dgm:pt>
    <dgm:pt modelId="{7C1DDA2B-419F-4FF3-A19B-A66FFA1195F1}" type="pres">
      <dgm:prSet presAssocID="{1BE4041E-CB35-4BB9-BB46-62B83910319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D312A109-80D4-44D1-ADFA-8C2BFDB24ACF}" type="pres">
      <dgm:prSet presAssocID="{3E059155-76DB-475F-A075-D1F053ACD328}" presName="centerShape" presStyleLbl="node0" presStyleIdx="0" presStyleCnt="1"/>
      <dgm:spPr/>
      <dgm:t>
        <a:bodyPr/>
        <a:lstStyle/>
        <a:p>
          <a:pPr rtl="1"/>
          <a:endParaRPr lang="ar-SA"/>
        </a:p>
      </dgm:t>
    </dgm:pt>
    <dgm:pt modelId="{6DC9CE36-0888-4B58-B301-9D1004B93BA9}" type="pres">
      <dgm:prSet presAssocID="{702CDB94-5D5A-41AA-8EEF-2FFB0B147428}" presName="parTrans" presStyleLbl="bgSibTrans2D1" presStyleIdx="0" presStyleCnt="3"/>
      <dgm:spPr/>
      <dgm:t>
        <a:bodyPr/>
        <a:lstStyle/>
        <a:p>
          <a:pPr rtl="1"/>
          <a:endParaRPr lang="ar-SA"/>
        </a:p>
      </dgm:t>
    </dgm:pt>
    <dgm:pt modelId="{42E6922E-194C-4085-9381-245EE630529B}" type="pres">
      <dgm:prSet presAssocID="{073D867A-0792-4002-AF8D-832A645AF336}" presName="node" presStyleLbl="node1" presStyleIdx="0" presStyleCnt="3" custScaleY="9718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673F3C0-850A-4AC6-9037-11BA1651AA7C}" type="pres">
      <dgm:prSet presAssocID="{AF5A8777-B341-4750-8AA1-F1FAFA86F6EE}" presName="parTrans" presStyleLbl="bgSibTrans2D1" presStyleIdx="1" presStyleCnt="3" custFlipVert="1" custFlipHor="1" custScaleX="3241" custScaleY="13226"/>
      <dgm:spPr/>
      <dgm:t>
        <a:bodyPr/>
        <a:lstStyle/>
        <a:p>
          <a:pPr rtl="1"/>
          <a:endParaRPr lang="ar-SA"/>
        </a:p>
      </dgm:t>
    </dgm:pt>
    <dgm:pt modelId="{60813933-63E8-41CD-82AF-2617AD5B4CBD}" type="pres">
      <dgm:prSet presAssocID="{ECBBE1DF-2199-4F3B-97F1-D3B349EA00F1}" presName="node" presStyleLbl="node1" presStyleIdx="1" presStyleCnt="3" custScaleX="15017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F830313-AEA9-4EDD-9F91-9FD9F3C92F33}" type="pres">
      <dgm:prSet presAssocID="{CA577A24-092A-4D1B-B2E8-F1A7E601596C}" presName="parTrans" presStyleLbl="bgSibTrans2D1" presStyleIdx="2" presStyleCnt="3"/>
      <dgm:spPr/>
      <dgm:t>
        <a:bodyPr/>
        <a:lstStyle/>
        <a:p>
          <a:pPr rtl="1"/>
          <a:endParaRPr lang="ar-SA"/>
        </a:p>
      </dgm:t>
    </dgm:pt>
    <dgm:pt modelId="{EBE1D151-B614-428E-AF9C-0473AD63BE62}" type="pres">
      <dgm:prSet presAssocID="{42AD24B4-60F2-41EB-A5F7-0F1366D14A7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04238950-C1D4-48D5-9045-9D0AF20A55A5}" srcId="{3E059155-76DB-475F-A075-D1F053ACD328}" destId="{ECBBE1DF-2199-4F3B-97F1-D3B349EA00F1}" srcOrd="1" destOrd="0" parTransId="{AF5A8777-B341-4750-8AA1-F1FAFA86F6EE}" sibTransId="{562348AA-1EBD-4D4F-9BD7-15B5D8FA3E8D}"/>
    <dgm:cxn modelId="{AC3FBA52-6636-476F-99F9-3A8CE9BB291C}" srcId="{1BE4041E-CB35-4BB9-BB46-62B83910319C}" destId="{3E059155-76DB-475F-A075-D1F053ACD328}" srcOrd="0" destOrd="0" parTransId="{05A8C537-AC38-4ED4-BAF1-8165B84E9F8C}" sibTransId="{8391C92B-9BD5-4793-AAEF-9880E579BA34}"/>
    <dgm:cxn modelId="{248F7C3B-B744-4F45-A9CC-5C3BC78120E2}" type="presOf" srcId="{073D867A-0792-4002-AF8D-832A645AF336}" destId="{42E6922E-194C-4085-9381-245EE630529B}" srcOrd="0" destOrd="0" presId="urn:microsoft.com/office/officeart/2005/8/layout/radial4"/>
    <dgm:cxn modelId="{8E30955C-A379-4722-808E-FF569F8C72CA}" type="presOf" srcId="{42AD24B4-60F2-41EB-A5F7-0F1366D14A7C}" destId="{EBE1D151-B614-428E-AF9C-0473AD63BE62}" srcOrd="0" destOrd="0" presId="urn:microsoft.com/office/officeart/2005/8/layout/radial4"/>
    <dgm:cxn modelId="{3A5BC3A1-AA4E-43F0-991F-17A044FB87BE}" type="presOf" srcId="{AF5A8777-B341-4750-8AA1-F1FAFA86F6EE}" destId="{2673F3C0-850A-4AC6-9037-11BA1651AA7C}" srcOrd="0" destOrd="0" presId="urn:microsoft.com/office/officeart/2005/8/layout/radial4"/>
    <dgm:cxn modelId="{B76D2DBB-1CF0-492F-B94D-62D456B538D0}" type="presOf" srcId="{1BE4041E-CB35-4BB9-BB46-62B83910319C}" destId="{7C1DDA2B-419F-4FF3-A19B-A66FFA1195F1}" srcOrd="0" destOrd="0" presId="urn:microsoft.com/office/officeart/2005/8/layout/radial4"/>
    <dgm:cxn modelId="{97B42D52-4923-4FA4-8B13-612CE2AB3DCD}" type="presOf" srcId="{3E059155-76DB-475F-A075-D1F053ACD328}" destId="{D312A109-80D4-44D1-ADFA-8C2BFDB24ACF}" srcOrd="0" destOrd="0" presId="urn:microsoft.com/office/officeart/2005/8/layout/radial4"/>
    <dgm:cxn modelId="{3542810A-0F23-445C-9367-1A303B67F90E}" type="presOf" srcId="{702CDB94-5D5A-41AA-8EEF-2FFB0B147428}" destId="{6DC9CE36-0888-4B58-B301-9D1004B93BA9}" srcOrd="0" destOrd="0" presId="urn:microsoft.com/office/officeart/2005/8/layout/radial4"/>
    <dgm:cxn modelId="{71CED209-7617-406C-8AB4-F170EC936232}" type="presOf" srcId="{ECBBE1DF-2199-4F3B-97F1-D3B349EA00F1}" destId="{60813933-63E8-41CD-82AF-2617AD5B4CBD}" srcOrd="0" destOrd="0" presId="urn:microsoft.com/office/officeart/2005/8/layout/radial4"/>
    <dgm:cxn modelId="{37BFB2EA-2164-4DA3-809D-9A3DD919854C}" srcId="{3E059155-76DB-475F-A075-D1F053ACD328}" destId="{073D867A-0792-4002-AF8D-832A645AF336}" srcOrd="0" destOrd="0" parTransId="{702CDB94-5D5A-41AA-8EEF-2FFB0B147428}" sibTransId="{26B46B9F-5756-4E2B-9E2A-4182846154B8}"/>
    <dgm:cxn modelId="{9AC99649-19D2-45F6-BE20-DF59E53A3E9A}" srcId="{3E059155-76DB-475F-A075-D1F053ACD328}" destId="{42AD24B4-60F2-41EB-A5F7-0F1366D14A7C}" srcOrd="2" destOrd="0" parTransId="{CA577A24-092A-4D1B-B2E8-F1A7E601596C}" sibTransId="{D4B277FB-0733-41D1-9075-5C8D0401A8B4}"/>
    <dgm:cxn modelId="{F8C84599-AE0B-4B97-A0C1-4146A23504B9}" type="presOf" srcId="{CA577A24-092A-4D1B-B2E8-F1A7E601596C}" destId="{2F830313-AEA9-4EDD-9F91-9FD9F3C92F33}" srcOrd="0" destOrd="0" presId="urn:microsoft.com/office/officeart/2005/8/layout/radial4"/>
    <dgm:cxn modelId="{23DA5429-1BCF-4528-96B2-2A88A1E7761A}" type="presParOf" srcId="{7C1DDA2B-419F-4FF3-A19B-A66FFA1195F1}" destId="{D312A109-80D4-44D1-ADFA-8C2BFDB24ACF}" srcOrd="0" destOrd="0" presId="urn:microsoft.com/office/officeart/2005/8/layout/radial4"/>
    <dgm:cxn modelId="{48A7AF55-F3EA-4949-8D7C-14D7EFE13747}" type="presParOf" srcId="{7C1DDA2B-419F-4FF3-A19B-A66FFA1195F1}" destId="{6DC9CE36-0888-4B58-B301-9D1004B93BA9}" srcOrd="1" destOrd="0" presId="urn:microsoft.com/office/officeart/2005/8/layout/radial4"/>
    <dgm:cxn modelId="{425492E2-BE23-4333-A7EF-5A57760C586F}" type="presParOf" srcId="{7C1DDA2B-419F-4FF3-A19B-A66FFA1195F1}" destId="{42E6922E-194C-4085-9381-245EE630529B}" srcOrd="2" destOrd="0" presId="urn:microsoft.com/office/officeart/2005/8/layout/radial4"/>
    <dgm:cxn modelId="{1EBD303D-BBA1-4DDA-A1B3-76664EDF807A}" type="presParOf" srcId="{7C1DDA2B-419F-4FF3-A19B-A66FFA1195F1}" destId="{2673F3C0-850A-4AC6-9037-11BA1651AA7C}" srcOrd="3" destOrd="0" presId="urn:microsoft.com/office/officeart/2005/8/layout/radial4"/>
    <dgm:cxn modelId="{9E6CF761-7904-4FA2-96E0-61276DA09E21}" type="presParOf" srcId="{7C1DDA2B-419F-4FF3-A19B-A66FFA1195F1}" destId="{60813933-63E8-41CD-82AF-2617AD5B4CBD}" srcOrd="4" destOrd="0" presId="urn:microsoft.com/office/officeart/2005/8/layout/radial4"/>
    <dgm:cxn modelId="{0B3EA63A-70BD-4958-8CDC-76E541EB0BF8}" type="presParOf" srcId="{7C1DDA2B-419F-4FF3-A19B-A66FFA1195F1}" destId="{2F830313-AEA9-4EDD-9F91-9FD9F3C92F33}" srcOrd="5" destOrd="0" presId="urn:microsoft.com/office/officeart/2005/8/layout/radial4"/>
    <dgm:cxn modelId="{76B45494-2996-4F2F-B153-5672C7BC3397}" type="presParOf" srcId="{7C1DDA2B-419F-4FF3-A19B-A66FFA1195F1}" destId="{EBE1D151-B614-428E-AF9C-0473AD63BE62}" srcOrd="6" destOrd="0" presId="urn:microsoft.com/office/officeart/2005/8/layout/radial4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AB0554-AC2C-4FAE-A8BC-38DEA86F0295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263AEC23-717C-4D8F-B432-F9506D4ADCC4}">
      <dgm:prSet/>
      <dgm:spPr/>
      <dgm:t>
        <a:bodyPr/>
        <a:lstStyle/>
        <a:p>
          <a:pPr rtl="1"/>
          <a:r>
            <a:rPr lang="ar-SA" smtClean="0"/>
            <a:t>حزب الجبل :- وهي الحزب الذي يمثل فقراء العامة من الرعاة </a:t>
          </a:r>
          <a:endParaRPr lang="ar-SA"/>
        </a:p>
      </dgm:t>
    </dgm:pt>
    <dgm:pt modelId="{525C3309-BC53-4EC3-AB4F-A59F40726DAF}" type="parTrans" cxnId="{6B5F13D4-0810-47D1-B842-67D824A78B25}">
      <dgm:prSet/>
      <dgm:spPr/>
      <dgm:t>
        <a:bodyPr/>
        <a:lstStyle/>
        <a:p>
          <a:pPr rtl="1"/>
          <a:endParaRPr lang="ar-SA"/>
        </a:p>
      </dgm:t>
    </dgm:pt>
    <dgm:pt modelId="{A9F88842-B985-4058-98D6-F8F479C690C0}" type="sibTrans" cxnId="{6B5F13D4-0810-47D1-B842-67D824A78B25}">
      <dgm:prSet/>
      <dgm:spPr/>
      <dgm:t>
        <a:bodyPr/>
        <a:lstStyle/>
        <a:p>
          <a:pPr rtl="1"/>
          <a:endParaRPr lang="ar-SA"/>
        </a:p>
      </dgm:t>
    </dgm:pt>
    <dgm:pt modelId="{E6BCBECA-D0E5-49AF-B62C-17BC3BA0DBA4}">
      <dgm:prSet/>
      <dgm:spPr/>
      <dgm:t>
        <a:bodyPr/>
        <a:lstStyle/>
        <a:p>
          <a:pPr rtl="1"/>
          <a:r>
            <a:rPr lang="ar-SA" smtClean="0"/>
            <a:t>حزب </a:t>
          </a:r>
          <a:r>
            <a:rPr lang="ar-SA" smtClean="0"/>
            <a:t>السهل </a:t>
          </a:r>
          <a:r>
            <a:rPr lang="ar-SA" dirty="0" smtClean="0"/>
            <a:t>:- وهو الحزب الذي يمثل المتشددون من الطبقة الارستقراطية </a:t>
          </a:r>
          <a:endParaRPr lang="ar-SA" dirty="0"/>
        </a:p>
      </dgm:t>
    </dgm:pt>
    <dgm:pt modelId="{042B0010-1BA8-4D3C-9A13-56831D21BE60}" type="parTrans" cxnId="{FCA1710B-C1FE-4D50-9570-5194595A3930}">
      <dgm:prSet/>
      <dgm:spPr/>
      <dgm:t>
        <a:bodyPr/>
        <a:lstStyle/>
        <a:p>
          <a:pPr rtl="1"/>
          <a:endParaRPr lang="ar-SA"/>
        </a:p>
      </dgm:t>
    </dgm:pt>
    <dgm:pt modelId="{644F7418-71A5-4280-A73F-FAE950D58261}" type="sibTrans" cxnId="{FCA1710B-C1FE-4D50-9570-5194595A3930}">
      <dgm:prSet/>
      <dgm:spPr/>
      <dgm:t>
        <a:bodyPr/>
        <a:lstStyle/>
        <a:p>
          <a:pPr rtl="1"/>
          <a:endParaRPr lang="ar-SA"/>
        </a:p>
      </dgm:t>
    </dgm:pt>
    <dgm:pt modelId="{A296B495-2080-4C0F-B09E-AE4EE2D4FE5F}">
      <dgm:prSet/>
      <dgm:spPr/>
      <dgm:t>
        <a:bodyPr/>
        <a:lstStyle/>
        <a:p>
          <a:pPr rtl="1"/>
          <a:r>
            <a:rPr lang="ar-SA" dirty="0" smtClean="0"/>
            <a:t>حزب الساحل :- وهو الحزب الذي يمثل التجار </a:t>
          </a:r>
          <a:endParaRPr lang="ar-SA" dirty="0"/>
        </a:p>
      </dgm:t>
    </dgm:pt>
    <dgm:pt modelId="{8D032F30-296A-4BD2-806D-ECFA74D22191}" type="parTrans" cxnId="{315956D5-6AD5-493B-AE96-436B4DCC13D3}">
      <dgm:prSet/>
      <dgm:spPr/>
      <dgm:t>
        <a:bodyPr/>
        <a:lstStyle/>
        <a:p>
          <a:pPr rtl="1"/>
          <a:endParaRPr lang="ar-SA"/>
        </a:p>
      </dgm:t>
    </dgm:pt>
    <dgm:pt modelId="{E4133234-92F2-4D3D-9F67-6F28CEC72E78}" type="sibTrans" cxnId="{315956D5-6AD5-493B-AE96-436B4DCC13D3}">
      <dgm:prSet/>
      <dgm:spPr/>
      <dgm:t>
        <a:bodyPr/>
        <a:lstStyle/>
        <a:p>
          <a:pPr rtl="1"/>
          <a:endParaRPr lang="ar-SA"/>
        </a:p>
      </dgm:t>
    </dgm:pt>
    <dgm:pt modelId="{3811D86C-8C43-47A4-B1D6-0E414EBC0198}" type="pres">
      <dgm:prSet presAssocID="{A3AB0554-AC2C-4FAE-A8BC-38DEA86F0295}" presName="compositeShape" presStyleCnt="0">
        <dgm:presLayoutVars>
          <dgm:dir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CD34C5A6-BE7D-48E7-A726-4A854E913114}" type="pres">
      <dgm:prSet presAssocID="{A3AB0554-AC2C-4FAE-A8BC-38DEA86F0295}" presName="pyramid" presStyleLbl="node1" presStyleIdx="0" presStyleCnt="1"/>
      <dgm:spPr/>
    </dgm:pt>
    <dgm:pt modelId="{BE0E9BA8-46BC-4F74-81FC-C16B85301E52}" type="pres">
      <dgm:prSet presAssocID="{A3AB0554-AC2C-4FAE-A8BC-38DEA86F0295}" presName="theList" presStyleCnt="0"/>
      <dgm:spPr/>
    </dgm:pt>
    <dgm:pt modelId="{18CAF7EB-219A-4024-9892-FC500B2F30F8}" type="pres">
      <dgm:prSet presAssocID="{263AEC23-717C-4D8F-B432-F9506D4ADCC4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C3AF34C-9DB8-465A-8BE1-AE54BF4FCC02}" type="pres">
      <dgm:prSet presAssocID="{263AEC23-717C-4D8F-B432-F9506D4ADCC4}" presName="aSpace" presStyleCnt="0"/>
      <dgm:spPr/>
    </dgm:pt>
    <dgm:pt modelId="{365FECC0-4ED0-4081-BAB3-57ADA560DA27}" type="pres">
      <dgm:prSet presAssocID="{E6BCBECA-D0E5-49AF-B62C-17BC3BA0DBA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CEBF856-FFDA-475A-BA6B-EA075A4D15AB}" type="pres">
      <dgm:prSet presAssocID="{E6BCBECA-D0E5-49AF-B62C-17BC3BA0DBA4}" presName="aSpace" presStyleCnt="0"/>
      <dgm:spPr/>
    </dgm:pt>
    <dgm:pt modelId="{FED630B0-C9F2-478B-9478-12EC9E32B323}" type="pres">
      <dgm:prSet presAssocID="{A296B495-2080-4C0F-B09E-AE4EE2D4FE5F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62BF0A2-2324-4C4C-95D4-C63051317218}" type="pres">
      <dgm:prSet presAssocID="{A296B495-2080-4C0F-B09E-AE4EE2D4FE5F}" presName="aSpace" presStyleCnt="0"/>
      <dgm:spPr/>
    </dgm:pt>
  </dgm:ptLst>
  <dgm:cxnLst>
    <dgm:cxn modelId="{315956D5-6AD5-493B-AE96-436B4DCC13D3}" srcId="{A3AB0554-AC2C-4FAE-A8BC-38DEA86F0295}" destId="{A296B495-2080-4C0F-B09E-AE4EE2D4FE5F}" srcOrd="2" destOrd="0" parTransId="{8D032F30-296A-4BD2-806D-ECFA74D22191}" sibTransId="{E4133234-92F2-4D3D-9F67-6F28CEC72E78}"/>
    <dgm:cxn modelId="{7EC83C7E-BD70-4B2F-BCF4-83BE97910039}" type="presOf" srcId="{263AEC23-717C-4D8F-B432-F9506D4ADCC4}" destId="{18CAF7EB-219A-4024-9892-FC500B2F30F8}" srcOrd="0" destOrd="0" presId="urn:microsoft.com/office/officeart/2005/8/layout/pyramid2"/>
    <dgm:cxn modelId="{FCA1710B-C1FE-4D50-9570-5194595A3930}" srcId="{A3AB0554-AC2C-4FAE-A8BC-38DEA86F0295}" destId="{E6BCBECA-D0E5-49AF-B62C-17BC3BA0DBA4}" srcOrd="1" destOrd="0" parTransId="{042B0010-1BA8-4D3C-9A13-56831D21BE60}" sibTransId="{644F7418-71A5-4280-A73F-FAE950D58261}"/>
    <dgm:cxn modelId="{6B5F13D4-0810-47D1-B842-67D824A78B25}" srcId="{A3AB0554-AC2C-4FAE-A8BC-38DEA86F0295}" destId="{263AEC23-717C-4D8F-B432-F9506D4ADCC4}" srcOrd="0" destOrd="0" parTransId="{525C3309-BC53-4EC3-AB4F-A59F40726DAF}" sibTransId="{A9F88842-B985-4058-98D6-F8F479C690C0}"/>
    <dgm:cxn modelId="{2CD77064-2248-4157-806B-9CAD35CBA40C}" type="presOf" srcId="{E6BCBECA-D0E5-49AF-B62C-17BC3BA0DBA4}" destId="{365FECC0-4ED0-4081-BAB3-57ADA560DA27}" srcOrd="0" destOrd="0" presId="urn:microsoft.com/office/officeart/2005/8/layout/pyramid2"/>
    <dgm:cxn modelId="{EDEB5A9A-7CF8-474D-9C19-2C52D4021411}" type="presOf" srcId="{A296B495-2080-4C0F-B09E-AE4EE2D4FE5F}" destId="{FED630B0-C9F2-478B-9478-12EC9E32B323}" srcOrd="0" destOrd="0" presId="urn:microsoft.com/office/officeart/2005/8/layout/pyramid2"/>
    <dgm:cxn modelId="{B23CB40D-43AA-41DC-A126-545D5603337B}" type="presOf" srcId="{A3AB0554-AC2C-4FAE-A8BC-38DEA86F0295}" destId="{3811D86C-8C43-47A4-B1D6-0E414EBC0198}" srcOrd="0" destOrd="0" presId="urn:microsoft.com/office/officeart/2005/8/layout/pyramid2"/>
    <dgm:cxn modelId="{4AD5AC47-79A1-4FAB-8EDC-5DC829789952}" type="presParOf" srcId="{3811D86C-8C43-47A4-B1D6-0E414EBC0198}" destId="{CD34C5A6-BE7D-48E7-A726-4A854E913114}" srcOrd="0" destOrd="0" presId="urn:microsoft.com/office/officeart/2005/8/layout/pyramid2"/>
    <dgm:cxn modelId="{44F290C0-B011-4175-BCE8-15CF93F07074}" type="presParOf" srcId="{3811D86C-8C43-47A4-B1D6-0E414EBC0198}" destId="{BE0E9BA8-46BC-4F74-81FC-C16B85301E52}" srcOrd="1" destOrd="0" presId="urn:microsoft.com/office/officeart/2005/8/layout/pyramid2"/>
    <dgm:cxn modelId="{BC5AE18F-1D1B-4E96-9C89-66DD96D97E2F}" type="presParOf" srcId="{BE0E9BA8-46BC-4F74-81FC-C16B85301E52}" destId="{18CAF7EB-219A-4024-9892-FC500B2F30F8}" srcOrd="0" destOrd="0" presId="urn:microsoft.com/office/officeart/2005/8/layout/pyramid2"/>
    <dgm:cxn modelId="{E29293D4-DDFD-473B-B1E4-320A323E9766}" type="presParOf" srcId="{BE0E9BA8-46BC-4F74-81FC-C16B85301E52}" destId="{4C3AF34C-9DB8-465A-8BE1-AE54BF4FCC02}" srcOrd="1" destOrd="0" presId="urn:microsoft.com/office/officeart/2005/8/layout/pyramid2"/>
    <dgm:cxn modelId="{2535527C-E841-4F53-96A8-D34EFA264E2E}" type="presParOf" srcId="{BE0E9BA8-46BC-4F74-81FC-C16B85301E52}" destId="{365FECC0-4ED0-4081-BAB3-57ADA560DA27}" srcOrd="2" destOrd="0" presId="urn:microsoft.com/office/officeart/2005/8/layout/pyramid2"/>
    <dgm:cxn modelId="{6D44F27C-F207-4D3A-B10A-E4472C27D9B0}" type="presParOf" srcId="{BE0E9BA8-46BC-4F74-81FC-C16B85301E52}" destId="{5CEBF856-FFDA-475A-BA6B-EA075A4D15AB}" srcOrd="3" destOrd="0" presId="urn:microsoft.com/office/officeart/2005/8/layout/pyramid2"/>
    <dgm:cxn modelId="{5D3320B3-0762-4711-9829-CE97FACED67E}" type="presParOf" srcId="{BE0E9BA8-46BC-4F74-81FC-C16B85301E52}" destId="{FED630B0-C9F2-478B-9478-12EC9E32B323}" srcOrd="4" destOrd="0" presId="urn:microsoft.com/office/officeart/2005/8/layout/pyramid2"/>
    <dgm:cxn modelId="{2ACD8F7A-40A4-43F8-9A3E-AA4D31409F80}" type="presParOf" srcId="{BE0E9BA8-46BC-4F74-81FC-C16B85301E52}" destId="{C62BF0A2-2324-4C4C-95D4-C6305131721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12A109-80D4-44D1-ADFA-8C2BFDB24ACF}">
      <dsp:nvSpPr>
        <dsp:cNvPr id="0" name=""/>
        <dsp:cNvSpPr/>
      </dsp:nvSpPr>
      <dsp:spPr>
        <a:xfrm>
          <a:off x="3092175" y="3666201"/>
          <a:ext cx="2852144" cy="2852144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6500" kern="1200" dirty="0" smtClean="0"/>
            <a:t>حزب السهل </a:t>
          </a:r>
          <a:endParaRPr lang="ar-SA" sz="6500" kern="1200" dirty="0"/>
        </a:p>
      </dsp:txBody>
      <dsp:txXfrm>
        <a:off x="3509862" y="4083888"/>
        <a:ext cx="2016770" cy="2016770"/>
      </dsp:txXfrm>
    </dsp:sp>
    <dsp:sp modelId="{6DC9CE36-0888-4B58-B301-9D1004B93BA9}">
      <dsp:nvSpPr>
        <dsp:cNvPr id="0" name=""/>
        <dsp:cNvSpPr/>
      </dsp:nvSpPr>
      <dsp:spPr>
        <a:xfrm rot="12900000">
          <a:off x="1150652" y="3132241"/>
          <a:ext cx="2297646" cy="81286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E6922E-194C-4085-9381-245EE630529B}">
      <dsp:nvSpPr>
        <dsp:cNvPr id="0" name=""/>
        <dsp:cNvSpPr/>
      </dsp:nvSpPr>
      <dsp:spPr>
        <a:xfrm>
          <a:off x="3646" y="1826407"/>
          <a:ext cx="2709536" cy="2106654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123825" rIns="123825" bIns="123825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6500" kern="1200" dirty="0" smtClean="0"/>
            <a:t>حزب الجبل </a:t>
          </a:r>
          <a:endParaRPr lang="ar-SA" sz="6500" kern="1200" dirty="0"/>
        </a:p>
      </dsp:txBody>
      <dsp:txXfrm>
        <a:off x="65348" y="1888109"/>
        <a:ext cx="2586132" cy="1983250"/>
      </dsp:txXfrm>
    </dsp:sp>
    <dsp:sp modelId="{2673F3C0-850A-4AC6-9037-11BA1651AA7C}">
      <dsp:nvSpPr>
        <dsp:cNvPr id="0" name=""/>
        <dsp:cNvSpPr/>
      </dsp:nvSpPr>
      <dsp:spPr>
        <a:xfrm rot="16200000" flipH="1" flipV="1">
          <a:off x="4481014" y="2329898"/>
          <a:ext cx="74466" cy="10750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813933-63E8-41CD-82AF-2617AD5B4CBD}">
      <dsp:nvSpPr>
        <dsp:cNvPr id="0" name=""/>
        <dsp:cNvSpPr/>
      </dsp:nvSpPr>
      <dsp:spPr>
        <a:xfrm>
          <a:off x="2483765" y="151014"/>
          <a:ext cx="4068965" cy="2167629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>
              <a:latin typeface="Arabic Typesetting" panose="03020402040406030203" pitchFamily="66" charset="-78"/>
              <a:cs typeface="Arabic Typesetting" panose="03020402040406030203" pitchFamily="66" charset="-78"/>
            </a:rPr>
            <a:t>نقض بالضرورة من امتيازاتها القديمة . وقد أدى هذا الوضع المتفجر إلى انقسام في المجتمع </a:t>
          </a:r>
          <a:r>
            <a:rPr lang="ar-SA" sz="3200" kern="1200" dirty="0" err="1" smtClean="0">
              <a:latin typeface="Arabic Typesetting" panose="03020402040406030203" pitchFamily="66" charset="-78"/>
              <a:cs typeface="Arabic Typesetting" panose="03020402040406030203" pitchFamily="66" charset="-78"/>
            </a:rPr>
            <a:t>الأثني</a:t>
          </a:r>
          <a:r>
            <a:rPr lang="ar-SA" sz="3200" kern="1200" dirty="0" smtClean="0">
              <a:latin typeface="Arabic Typesetting" panose="03020402040406030203" pitchFamily="66" charset="-78"/>
              <a:cs typeface="Arabic Typesetting" panose="03020402040406030203" pitchFamily="66" charset="-78"/>
            </a:rPr>
            <a:t> اتخذ صورة أحزاب ثلاث سميت حسب الاماكن التي يقيم فيها سكان </a:t>
          </a:r>
          <a:r>
            <a:rPr lang="ar-SA" sz="3200" kern="1200" dirty="0" err="1" smtClean="0">
              <a:latin typeface="Arabic Typesetting" panose="03020402040406030203" pitchFamily="66" charset="-78"/>
              <a:cs typeface="Arabic Typesetting" panose="03020402040406030203" pitchFamily="66" charset="-78"/>
            </a:rPr>
            <a:t>أتيكه</a:t>
          </a:r>
          <a:r>
            <a:rPr lang="ar-SA" sz="3200" kern="1200" dirty="0" smtClean="0">
              <a:latin typeface="Arabic Typesetting" panose="03020402040406030203" pitchFamily="66" charset="-78"/>
              <a:cs typeface="Arabic Typesetting" panose="03020402040406030203" pitchFamily="66" charset="-78"/>
            </a:rPr>
            <a:t> وهي :-</a:t>
          </a:r>
          <a:endParaRPr lang="ar-SA" sz="3200" kern="1200" dirty="0">
            <a:latin typeface="Arabic Typesetting" panose="03020402040406030203" pitchFamily="66" charset="-78"/>
            <a:cs typeface="Arabic Typesetting" panose="03020402040406030203" pitchFamily="66" charset="-78"/>
          </a:endParaRPr>
        </a:p>
      </dsp:txBody>
      <dsp:txXfrm>
        <a:off x="2547253" y="214502"/>
        <a:ext cx="3941989" cy="2040653"/>
      </dsp:txXfrm>
    </dsp:sp>
    <dsp:sp modelId="{2F830313-AEA9-4EDD-9F91-9FD9F3C92F33}">
      <dsp:nvSpPr>
        <dsp:cNvPr id="0" name=""/>
        <dsp:cNvSpPr/>
      </dsp:nvSpPr>
      <dsp:spPr>
        <a:xfrm rot="19500000">
          <a:off x="5588196" y="3132241"/>
          <a:ext cx="2297646" cy="81286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1D151-B614-428E-AF9C-0473AD63BE62}">
      <dsp:nvSpPr>
        <dsp:cNvPr id="0" name=""/>
        <dsp:cNvSpPr/>
      </dsp:nvSpPr>
      <dsp:spPr>
        <a:xfrm>
          <a:off x="6323312" y="1795919"/>
          <a:ext cx="2709536" cy="2167629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123825" rIns="123825" bIns="123825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6500" kern="1200" dirty="0" smtClean="0"/>
            <a:t>حزب الساحل </a:t>
          </a:r>
          <a:endParaRPr lang="ar-SA" sz="6500" kern="1200" dirty="0"/>
        </a:p>
      </dsp:txBody>
      <dsp:txXfrm>
        <a:off x="6386800" y="1859407"/>
        <a:ext cx="2582560" cy="20406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34C5A6-BE7D-48E7-A726-4A854E913114}">
      <dsp:nvSpPr>
        <dsp:cNvPr id="0" name=""/>
        <dsp:cNvSpPr/>
      </dsp:nvSpPr>
      <dsp:spPr>
        <a:xfrm>
          <a:off x="700092" y="0"/>
          <a:ext cx="5429288" cy="542928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CAF7EB-219A-4024-9892-FC500B2F30F8}">
      <dsp:nvSpPr>
        <dsp:cNvPr id="0" name=""/>
        <dsp:cNvSpPr/>
      </dsp:nvSpPr>
      <dsp:spPr>
        <a:xfrm>
          <a:off x="3414736" y="545844"/>
          <a:ext cx="3529037" cy="12852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smtClean="0"/>
            <a:t>حزب الجبل :- وهي الحزب الذي يمثل فقراء العامة من الرعاة </a:t>
          </a:r>
          <a:endParaRPr lang="ar-SA" sz="2400" kern="1200"/>
        </a:p>
      </dsp:txBody>
      <dsp:txXfrm>
        <a:off x="3477475" y="608583"/>
        <a:ext cx="3403559" cy="1159736"/>
      </dsp:txXfrm>
    </dsp:sp>
    <dsp:sp modelId="{365FECC0-4ED0-4081-BAB3-57ADA560DA27}">
      <dsp:nvSpPr>
        <dsp:cNvPr id="0" name=""/>
        <dsp:cNvSpPr/>
      </dsp:nvSpPr>
      <dsp:spPr>
        <a:xfrm>
          <a:off x="3414736" y="1991710"/>
          <a:ext cx="3529037" cy="12852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smtClean="0"/>
            <a:t>حزب </a:t>
          </a:r>
          <a:r>
            <a:rPr lang="ar-SA" sz="2400" kern="1200" smtClean="0"/>
            <a:t>السهل </a:t>
          </a:r>
          <a:r>
            <a:rPr lang="ar-SA" sz="2400" kern="1200" dirty="0" smtClean="0"/>
            <a:t>:- وهو الحزب الذي يمثل المتشددون من الطبقة الارستقراطية </a:t>
          </a:r>
          <a:endParaRPr lang="ar-SA" sz="2400" kern="1200" dirty="0"/>
        </a:p>
      </dsp:txBody>
      <dsp:txXfrm>
        <a:off x="3477475" y="2054449"/>
        <a:ext cx="3403559" cy="1159736"/>
      </dsp:txXfrm>
    </dsp:sp>
    <dsp:sp modelId="{FED630B0-C9F2-478B-9478-12EC9E32B323}">
      <dsp:nvSpPr>
        <dsp:cNvPr id="0" name=""/>
        <dsp:cNvSpPr/>
      </dsp:nvSpPr>
      <dsp:spPr>
        <a:xfrm>
          <a:off x="3414736" y="3437577"/>
          <a:ext cx="3529037" cy="12852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حزب الساحل :- وهو الحزب الذي يمثل التجار </a:t>
          </a:r>
          <a:endParaRPr lang="ar-SA" sz="2400" kern="1200" dirty="0"/>
        </a:p>
      </dsp:txBody>
      <dsp:txXfrm>
        <a:off x="3477475" y="3500316"/>
        <a:ext cx="3403559" cy="1159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25/06/43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35979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25/06/43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400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25/06/43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5713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25/06/43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702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25/06/43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989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25/06/43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16310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25/06/43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1967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25/06/43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483168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25/06/43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8762422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25/06/43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3790772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25/06/43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876321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25/06/43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67357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25/06/43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768025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25/06/43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60567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25/06/43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354193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25/06/43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649026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25/06/43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4302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25/06/43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4113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خطط انسيابي: متعدد المستندات 6"/>
          <p:cNvSpPr/>
          <p:nvPr/>
        </p:nvSpPr>
        <p:spPr>
          <a:xfrm>
            <a:off x="2285984" y="571480"/>
            <a:ext cx="5214974" cy="3001536"/>
          </a:xfrm>
          <a:prstGeom prst="flowChartMultidocumen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حضارات العالم القديم </a:t>
            </a:r>
          </a:p>
          <a:p>
            <a:pPr algn="ctr"/>
            <a:r>
              <a:rPr lang="ar-SA" sz="4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المرحلة الثانية </a:t>
            </a:r>
            <a:endParaRPr lang="en-US" sz="44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5148064" y="3645024"/>
            <a:ext cx="3757822" cy="3024336"/>
          </a:xfrm>
          <a:prstGeom prst="bevel">
            <a:avLst>
              <a:gd name="adj" fmla="val 12500"/>
            </a:avLst>
          </a:prstGeom>
          <a:solidFill>
            <a:schemeClr val="accent2">
              <a:lumMod val="5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ar-IQ" sz="4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ea typeface="Arial" pitchFamily="34" charset="0"/>
                <a:cs typeface="DecoType Naskh Variants" pitchFamily="2" charset="-78"/>
              </a:rPr>
              <a:t>م.د</a:t>
            </a:r>
            <a:r>
              <a:rPr lang="ar-IQ" sz="4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ea typeface="Arial" pitchFamily="34" charset="0"/>
                <a:cs typeface="DecoType Naskh Variants" pitchFamily="2" charset="-78"/>
              </a:rPr>
              <a:t>.</a:t>
            </a:r>
          </a:p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ar-IQ" sz="4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ea typeface="Arial" pitchFamily="34" charset="0"/>
                <a:cs typeface="DecoType Naskh Variants" pitchFamily="2" charset="-78"/>
              </a:rPr>
              <a:t>ذكرى عواد ياسر  </a:t>
            </a:r>
          </a:p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endParaRPr lang="ar-SA" sz="16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251520" y="3857628"/>
            <a:ext cx="4248472" cy="2643206"/>
          </a:xfrm>
          <a:prstGeom prst="bevel">
            <a:avLst>
              <a:gd name="adj" fmla="val 12500"/>
            </a:avLst>
          </a:prstGeom>
          <a:solidFill>
            <a:schemeClr val="accent2">
              <a:lumMod val="5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normalizeH="0" baseline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المحاضرة </a:t>
            </a:r>
            <a:r>
              <a:rPr lang="ar-SA" sz="3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الثانية عشر</a:t>
            </a:r>
          </a:p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ar-SA" sz="4400" dirty="0" err="1">
                <a:solidFill>
                  <a:srgbClr val="FFCCFF"/>
                </a:solidFill>
              </a:rPr>
              <a:t>بيزستراتوس</a:t>
            </a:r>
            <a:r>
              <a:rPr lang="ar-SA" sz="4400" dirty="0">
                <a:solidFill>
                  <a:srgbClr val="FFCCFF"/>
                </a:solidFill>
              </a:rPr>
              <a:t> وعصر الطغاة </a:t>
            </a:r>
            <a:endParaRPr kumimoji="0" lang="ar-SA" sz="4400" b="1" i="0" u="none" strike="noStrike" normalizeH="0" baseline="0" dirty="0" smtClean="0">
              <a:ln w="11430"/>
              <a:solidFill>
                <a:srgbClr val="FFCC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332" y="260649"/>
            <a:ext cx="7773338" cy="1440159"/>
          </a:xfrm>
        </p:spPr>
        <p:txBody>
          <a:bodyPr>
            <a:normAutofit/>
          </a:bodyPr>
          <a:lstStyle/>
          <a:p>
            <a:r>
              <a:rPr lang="ar-SA" sz="7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شكراً جزيلاً للإصغائكم </a:t>
            </a:r>
            <a:r>
              <a:rPr lang="ar-SA" sz="7200" dirty="0" smtClean="0"/>
              <a:t> </a:t>
            </a:r>
            <a:endParaRPr lang="ar-SA" sz="7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72816"/>
            <a:ext cx="6692541" cy="4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795322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331" y="828565"/>
            <a:ext cx="7763814" cy="1016259"/>
          </a:xfrm>
        </p:spPr>
        <p:txBody>
          <a:bodyPr>
            <a:normAutofit/>
          </a:bodyPr>
          <a:lstStyle/>
          <a:p>
            <a:r>
              <a:rPr lang="ar-SA" dirty="0" err="1" smtClean="0">
                <a:solidFill>
                  <a:schemeClr val="tx2">
                    <a:lumMod val="75000"/>
                  </a:schemeClr>
                </a:solidFill>
              </a:rPr>
              <a:t>بيزستراتوس</a:t>
            </a:r>
            <a:r>
              <a:rPr lang="ar-SA" dirty="0" smtClean="0">
                <a:solidFill>
                  <a:schemeClr val="tx2">
                    <a:lumMod val="75000"/>
                  </a:schemeClr>
                </a:solidFill>
              </a:rPr>
              <a:t> وعصر الطغاة </a:t>
            </a:r>
            <a:endParaRPr lang="ar-SA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عنصر نائب للنص 4"/>
          <p:cNvSpPr>
            <a:spLocks noGrp="1"/>
          </p:cNvSpPr>
          <p:nvPr>
            <p:ph type="body" idx="1"/>
          </p:nvPr>
        </p:nvSpPr>
        <p:spPr>
          <a:xfrm>
            <a:off x="107504" y="5733256"/>
            <a:ext cx="8784976" cy="792088"/>
          </a:xfrm>
        </p:spPr>
        <p:txBody>
          <a:bodyPr>
            <a:normAutofit/>
          </a:bodyPr>
          <a:lstStyle/>
          <a:p>
            <a:r>
              <a:rPr lang="ar-SA" sz="3200" dirty="0" smtClean="0">
                <a:solidFill>
                  <a:schemeClr val="tx1"/>
                </a:solidFill>
              </a:rPr>
              <a:t>مكتبة </a:t>
            </a:r>
            <a:r>
              <a:rPr lang="ar-SA" sz="3200" dirty="0" err="1" smtClean="0">
                <a:solidFill>
                  <a:schemeClr val="tx1"/>
                </a:solidFill>
              </a:rPr>
              <a:t>بيزستراتوس</a:t>
            </a:r>
            <a:r>
              <a:rPr lang="ar-SA" sz="3200" dirty="0" smtClean="0">
                <a:solidFill>
                  <a:schemeClr val="tx1"/>
                </a:solidFill>
              </a:rPr>
              <a:t>                             قناة </a:t>
            </a:r>
            <a:r>
              <a:rPr lang="ar-SA" sz="3200" dirty="0" err="1" smtClean="0">
                <a:solidFill>
                  <a:schemeClr val="tx1"/>
                </a:solidFill>
              </a:rPr>
              <a:t>بيزستراتوس</a:t>
            </a:r>
            <a:r>
              <a:rPr lang="ar-SA" sz="3200" dirty="0">
                <a:solidFill>
                  <a:schemeClr val="tx1"/>
                </a:solidFill>
              </a:rPr>
              <a:t> </a:t>
            </a:r>
          </a:p>
          <a:p>
            <a:endParaRPr lang="ar-SA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988840"/>
            <a:ext cx="5256584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1"/>
            <a:ext cx="2279898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624789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755576" y="1643050"/>
            <a:ext cx="8174142" cy="5026310"/>
          </a:xfr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algn="just" rtl="1">
              <a:buNone/>
            </a:pPr>
            <a:r>
              <a:rPr lang="ar-SA" sz="36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وضع </a:t>
            </a:r>
            <a:r>
              <a:rPr lang="ar-SA" sz="36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سولون</a:t>
            </a:r>
            <a:r>
              <a:rPr lang="ar-SA" sz="36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من خلال تشريعاته ( في اوائل القرن السادس ق.م.) الأساس الدستوري لنظام الحكم الذي يقوم على الثروة ، وهو الحكم </a:t>
            </a:r>
            <a:r>
              <a:rPr lang="ar-SA" sz="36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الاوليجركي</a:t>
            </a:r>
            <a:r>
              <a:rPr lang="ar-SA" sz="36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، أو حكم الأقلية التي تضّم طبقة ملاّك الأرض وطبقة التجار ، كما أعطى طبقة العامة قدرا من الحقوق يتناسب مع مقدار الوعي الطبقي الذي اعتقد أنهم وصلوا إليه. ولكن اذا كانت هذه التشريعات قد أرضت طبقة التجار إلى حد كبير ، فأنها لم تحل في الواقع كلّ المشاكل التي كان يعاني منها طبقة العامة بفئاتها المختلفة ، كما أن نسبة من الطبقة الأرستقراطية القديمة . من ملاك الأرض لم ترضى بالدستور الذي</a:t>
            </a:r>
          </a:p>
        </p:txBody>
      </p:sp>
      <p:sp>
        <p:nvSpPr>
          <p:cNvPr id="4" name="موجة مزدوجة 3"/>
          <p:cNvSpPr/>
          <p:nvPr/>
        </p:nvSpPr>
        <p:spPr>
          <a:xfrm>
            <a:off x="5004048" y="0"/>
            <a:ext cx="3960440" cy="1571636"/>
          </a:xfrm>
          <a:prstGeom prst="doubleWave">
            <a:avLst>
              <a:gd name="adj1" fmla="val 6250"/>
              <a:gd name="adj2" fmla="val 0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err="1" smtClean="0">
                <a:latin typeface="Arabic Typesetting" pitchFamily="66" charset="-78"/>
                <a:cs typeface="Arabic Typesetting" pitchFamily="66" charset="-78"/>
              </a:rPr>
              <a:t>بيزستراتوس</a:t>
            </a:r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 وعصر الطغاة</a:t>
            </a:r>
            <a:endParaRPr lang="ar-SA" sz="54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رسم تخطيطي 1"/>
          <p:cNvGraphicFramePr/>
          <p:nvPr>
            <p:extLst>
              <p:ext uri="{D42A27DB-BD31-4B8C-83A1-F6EECF244321}">
                <p14:modId xmlns:p14="http://schemas.microsoft.com/office/powerpoint/2010/main" val="4050224724"/>
              </p:ext>
            </p:extLst>
          </p:nvPr>
        </p:nvGraphicFramePr>
        <p:xfrm>
          <a:off x="107504" y="0"/>
          <a:ext cx="9036496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916771484"/>
              </p:ext>
            </p:extLst>
          </p:nvPr>
        </p:nvGraphicFramePr>
        <p:xfrm>
          <a:off x="785786" y="642918"/>
          <a:ext cx="7643866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بطاقة 3"/>
          <p:cNvSpPr/>
          <p:nvPr/>
        </p:nvSpPr>
        <p:spPr>
          <a:xfrm>
            <a:off x="431256" y="476672"/>
            <a:ext cx="8319868" cy="6048672"/>
          </a:xfrm>
          <a:prstGeom prst="flowChartPunchedCard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sz="3600" b="1" dirty="0">
              <a:solidFill>
                <a:schemeClr val="accent6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وسيلة شرح على شكل سحابة 5"/>
          <p:cNvSpPr/>
          <p:nvPr/>
        </p:nvSpPr>
        <p:spPr>
          <a:xfrm>
            <a:off x="683568" y="548680"/>
            <a:ext cx="7560840" cy="5400600"/>
          </a:xfrm>
          <a:prstGeom prst="cloudCallou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cs typeface="DecoType Naskh" pitchFamily="2" charset="-78"/>
              </a:rPr>
              <a:t>وانتهى هذا التقسيم إلى صراع بين الاحزاب الثلاث تمخض عن انتصار حزب الجبل الذي كان يتزعمه جندي شاب </a:t>
            </a:r>
            <a:r>
              <a:rPr lang="ar-SA" sz="2800" dirty="0" err="1" smtClean="0">
                <a:cs typeface="DecoType Naskh" pitchFamily="2" charset="-78"/>
              </a:rPr>
              <a:t>بيزستراتوس</a:t>
            </a:r>
            <a:r>
              <a:rPr lang="ar-SA" sz="2800" dirty="0" smtClean="0">
                <a:cs typeface="DecoType Naskh" pitchFamily="2" charset="-78"/>
              </a:rPr>
              <a:t> (الذي ربما كان في الحقيقة من خارج طبق العامة ) استغل هذا النصر لينصب نفسه حاكما </a:t>
            </a:r>
            <a:r>
              <a:rPr lang="ar-SA" sz="2800" dirty="0" err="1" smtClean="0">
                <a:cs typeface="DecoType Naskh" pitchFamily="2" charset="-78"/>
              </a:rPr>
              <a:t>لاثينه</a:t>
            </a:r>
            <a:r>
              <a:rPr lang="ar-SA" sz="2800" dirty="0" smtClean="0">
                <a:cs typeface="DecoType Naskh" pitchFamily="2" charset="-78"/>
              </a:rPr>
              <a:t> حوالي 545ق.م .</a:t>
            </a:r>
          </a:p>
          <a:p>
            <a:pPr algn="ctr"/>
            <a:r>
              <a:rPr lang="ar-SA" sz="2800" dirty="0" smtClean="0">
                <a:cs typeface="DecoType Naskh" pitchFamily="2" charset="-78"/>
              </a:rPr>
              <a:t>وقد كان الحكم سار عليه </a:t>
            </a:r>
            <a:r>
              <a:rPr lang="ar-SA" sz="2800" dirty="0" err="1" smtClean="0">
                <a:cs typeface="DecoType Naskh" pitchFamily="2" charset="-78"/>
              </a:rPr>
              <a:t>بيزستراتوس</a:t>
            </a:r>
            <a:r>
              <a:rPr lang="ar-SA" sz="2800" dirty="0" smtClean="0">
                <a:cs typeface="DecoType Naskh" pitchFamily="2" charset="-78"/>
              </a:rPr>
              <a:t> حكما فرديا في حقيقة ، ولكنه لم يحاول أن يمارس سلطته المستبدة هذه بشكل سافر وإنما اكتفى بجوهر السلطة وترك الواجهة الدستورية للحكم </a:t>
            </a:r>
            <a:endParaRPr lang="ar-SA" sz="2800" dirty="0">
              <a:cs typeface="DecoType Naskh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دبوس زينة 3"/>
          <p:cNvSpPr/>
          <p:nvPr/>
        </p:nvSpPr>
        <p:spPr>
          <a:xfrm>
            <a:off x="467544" y="548680"/>
            <a:ext cx="8352928" cy="6048672"/>
          </a:xfrm>
          <a:prstGeom prst="plaque">
            <a:avLst/>
          </a:prstGeom>
          <a:solidFill>
            <a:schemeClr val="bg2">
              <a:lumMod val="40000"/>
              <a:lumOff val="60000"/>
            </a:schemeClr>
          </a:solidFill>
          <a:effectLst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"/>
            <a:r>
              <a:rPr lang="ar-SA" sz="3600" b="1" dirty="0" smtClean="0">
                <a:solidFill>
                  <a:schemeClr val="tx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على أنه من ناحية أخرى ، قام بعدة خطوات التي أدت ، بجانب تدعيم حكمه ، إلى ازدهار المجتمع </a:t>
            </a:r>
            <a:r>
              <a:rPr lang="ar-SA" sz="3600" b="1" dirty="0" err="1" smtClean="0">
                <a:solidFill>
                  <a:schemeClr val="tx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الأثيني</a:t>
            </a:r>
            <a:r>
              <a:rPr lang="ar-SA" sz="3600" b="1" dirty="0" smtClean="0">
                <a:solidFill>
                  <a:schemeClr val="tx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في أكثر من اتجاه . وفي هذا الصدد نجد أنه :-</a:t>
            </a:r>
          </a:p>
          <a:p>
            <a:pPr marL="571500" lvl="0" indent="-571500" algn="just">
              <a:buFont typeface="Wingdings" panose="05000000000000000000" pitchFamily="2" charset="2"/>
              <a:buChar char="v"/>
            </a:pPr>
            <a:r>
              <a:rPr lang="ar-SA" sz="3600" b="1" dirty="0" smtClean="0">
                <a:solidFill>
                  <a:schemeClr val="tx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قام بمصادرة بعض أراضي الطبقة الأرستقراطية وتوزيعها على المعدمين من بين أفراد الطبقة العامة .</a:t>
            </a:r>
          </a:p>
          <a:p>
            <a:pPr marL="571500" lvl="0" indent="-571500" algn="just">
              <a:buFont typeface="Wingdings" panose="05000000000000000000" pitchFamily="2" charset="2"/>
              <a:buChar char="v"/>
            </a:pPr>
            <a:r>
              <a:rPr lang="ar-SA" sz="3600" b="1" dirty="0" smtClean="0">
                <a:solidFill>
                  <a:schemeClr val="tx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قام بدفع عجلة النشاط التجاري إلى الامام ، فأحكم السيطرة على مداخل البحر الاسود التي تتحكم في طريق قوافل السفن المحملة بالقمح والاتية من شواطئ هذا البحر واللازمة للمجتمع </a:t>
            </a:r>
            <a:r>
              <a:rPr lang="ar-SA" sz="3600" b="1" dirty="0" err="1" smtClean="0">
                <a:solidFill>
                  <a:schemeClr val="tx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الاثيني</a:t>
            </a:r>
            <a:r>
              <a:rPr lang="ar-SA" sz="3600" b="1" dirty="0" smtClean="0">
                <a:solidFill>
                  <a:schemeClr val="tx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، وذلك بالاستيلاء على حصن </a:t>
            </a:r>
            <a:r>
              <a:rPr lang="ar-SA" sz="3600" b="1" dirty="0" err="1" smtClean="0">
                <a:solidFill>
                  <a:schemeClr val="tx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سيجيون</a:t>
            </a:r>
            <a:r>
              <a:rPr lang="ar-SA" sz="3600" b="1" dirty="0" smtClean="0">
                <a:solidFill>
                  <a:schemeClr val="tx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على الشاطئ الاسيوي لمضيق </a:t>
            </a:r>
            <a:r>
              <a:rPr lang="ar-SA" sz="3600" b="1" dirty="0" err="1" smtClean="0">
                <a:solidFill>
                  <a:schemeClr val="tx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الهللسبونتوس</a:t>
            </a:r>
            <a:r>
              <a:rPr lang="ar-SA" sz="3600" b="1" dirty="0" smtClean="0">
                <a:solidFill>
                  <a:schemeClr val="tx2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وهذا يعني انه سيطر على المنافذ التجارية وعلى طرق القوافل التجارية .</a:t>
            </a:r>
            <a:endParaRPr lang="en-US" sz="3600" b="1" dirty="0" smtClean="0">
              <a:solidFill>
                <a:schemeClr val="tx2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وسيلة شرح بيضاوية 6"/>
          <p:cNvSpPr/>
          <p:nvPr/>
        </p:nvSpPr>
        <p:spPr>
          <a:xfrm>
            <a:off x="1187624" y="332656"/>
            <a:ext cx="7488832" cy="5616624"/>
          </a:xfrm>
          <a:prstGeom prst="wedgeEllipseCallout">
            <a:avLst/>
          </a:prstGeom>
          <a:pattFill prst="pct40">
            <a:fgClr>
              <a:schemeClr val="bg2">
                <a:lumMod val="75000"/>
              </a:schemeClr>
            </a:fgClr>
            <a:bgClr>
              <a:schemeClr val="bg1"/>
            </a:bgClr>
          </a:patt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ar-SA" sz="2800" dirty="0" smtClean="0">
                <a:solidFill>
                  <a:schemeClr val="tx1"/>
                </a:solidFill>
                <a:cs typeface="DecoType Naskh" pitchFamily="2" charset="-78"/>
              </a:rPr>
              <a:t>ولم يقتصر على هذا وانما مد اهتمامه الى الاعتناء بالنواحي الفنية والأدبية في المجتمع </a:t>
            </a:r>
            <a:r>
              <a:rPr lang="ar-SA" sz="2800" dirty="0" err="1" smtClean="0">
                <a:solidFill>
                  <a:schemeClr val="tx1"/>
                </a:solidFill>
                <a:cs typeface="DecoType Naskh" pitchFamily="2" charset="-78"/>
              </a:rPr>
              <a:t>الاثيني</a:t>
            </a:r>
            <a:r>
              <a:rPr lang="ar-SA" sz="2800" dirty="0" smtClean="0">
                <a:solidFill>
                  <a:schemeClr val="tx1"/>
                </a:solidFill>
                <a:cs typeface="DecoType Naskh" pitchFamily="2" charset="-78"/>
              </a:rPr>
              <a:t> . فأقيمت في عهده مجموعة كبيرة من المعابد . كما ظهر في عهد </a:t>
            </a:r>
            <a:r>
              <a:rPr lang="ar-SA" sz="2800" dirty="0" err="1" smtClean="0">
                <a:solidFill>
                  <a:schemeClr val="tx1"/>
                </a:solidFill>
                <a:cs typeface="DecoType Naskh" pitchFamily="2" charset="-78"/>
              </a:rPr>
              <a:t>تسبيس</a:t>
            </a:r>
            <a:r>
              <a:rPr lang="ar-SA" sz="2800" dirty="0" smtClean="0">
                <a:solidFill>
                  <a:schemeClr val="tx1"/>
                </a:solidFill>
                <a:cs typeface="DecoType Naskh" pitchFamily="2" charset="-78"/>
              </a:rPr>
              <a:t> الذي كان ظهوره بمثابة ميلاد الفن المسرحي اليونان ، فينسب إلى عهد </a:t>
            </a:r>
            <a:r>
              <a:rPr lang="ar-SA" sz="2800" dirty="0" err="1" smtClean="0">
                <a:solidFill>
                  <a:schemeClr val="tx1"/>
                </a:solidFill>
                <a:cs typeface="DecoType Naskh" pitchFamily="2" charset="-78"/>
              </a:rPr>
              <a:t>بيزستراتوس</a:t>
            </a:r>
            <a:r>
              <a:rPr lang="ar-SA" sz="2800" dirty="0" smtClean="0">
                <a:solidFill>
                  <a:schemeClr val="tx1"/>
                </a:solidFill>
                <a:cs typeface="DecoType Naskh" pitchFamily="2" charset="-78"/>
              </a:rPr>
              <a:t> وإلى تشجيعه تدوين ملحمتين الإلياذة </a:t>
            </a:r>
            <a:r>
              <a:rPr lang="ar-SA" sz="2800" dirty="0" err="1" smtClean="0">
                <a:solidFill>
                  <a:schemeClr val="tx1"/>
                </a:solidFill>
                <a:cs typeface="DecoType Naskh" pitchFamily="2" charset="-78"/>
              </a:rPr>
              <a:t>والأوديسة</a:t>
            </a:r>
            <a:r>
              <a:rPr lang="ar-SA" sz="2800" dirty="0" smtClean="0">
                <a:solidFill>
                  <a:schemeClr val="tx1"/>
                </a:solidFill>
                <a:cs typeface="DecoType Naskh" pitchFamily="2" charset="-78"/>
              </a:rPr>
              <a:t> ( التي اعتقد اليونان أنهما من اعمال هوميروس) لأول مرة ، بعد أن كانت أشعارهما تنتقل </a:t>
            </a:r>
            <a:r>
              <a:rPr lang="ar-SA" sz="2800" dirty="0" err="1" smtClean="0">
                <a:solidFill>
                  <a:schemeClr val="tx1"/>
                </a:solidFill>
                <a:cs typeface="DecoType Naskh" pitchFamily="2" charset="-78"/>
              </a:rPr>
              <a:t>شفاهة</a:t>
            </a:r>
            <a:r>
              <a:rPr lang="ar-SA" sz="2800" dirty="0" smtClean="0">
                <a:solidFill>
                  <a:schemeClr val="tx1"/>
                </a:solidFill>
                <a:cs typeface="DecoType Naskh" pitchFamily="2" charset="-78"/>
              </a:rPr>
              <a:t> من جيل الى جيل حتى ذلك الوقت .</a:t>
            </a:r>
            <a:endParaRPr lang="ar-SA" sz="2800" dirty="0">
              <a:solidFill>
                <a:schemeClr val="tx1"/>
              </a:solidFill>
              <a:cs typeface="DecoType Naskh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522450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وسيلة شرح مستطيلة مستديرة الزوايا 3"/>
          <p:cNvSpPr/>
          <p:nvPr/>
        </p:nvSpPr>
        <p:spPr>
          <a:xfrm>
            <a:off x="611560" y="404664"/>
            <a:ext cx="7704856" cy="5976664"/>
          </a:xfrm>
          <a:prstGeom prst="wedgeRoundRectCallou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  <a:effectLst>
            <a:innerShdw blurRad="63500" dist="50800" dir="16200000">
              <a:schemeClr val="tx2">
                <a:alpha val="50000"/>
              </a:schemeClr>
            </a:innerShdw>
            <a:softEdge rad="1270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000" dirty="0">
                <a:solidFill>
                  <a:schemeClr val="tx1"/>
                </a:solidFill>
                <a:latin typeface="Algerian" panose="04020705040A02060702" pitchFamily="82" charset="0"/>
              </a:rPr>
              <a:t> </a:t>
            </a:r>
            <a:r>
              <a:rPr lang="ar-IQ" sz="40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  </a:t>
            </a:r>
            <a:r>
              <a:rPr lang="ar-IQ" sz="40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40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على أن الأمر </a:t>
            </a:r>
            <a:r>
              <a:rPr lang="ar-SA" sz="40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مالبثت</a:t>
            </a:r>
            <a:r>
              <a:rPr lang="ar-SA" sz="40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أن تغيرت حين مات </a:t>
            </a:r>
            <a:r>
              <a:rPr lang="ar-SA" sz="40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بيزستراتوس</a:t>
            </a:r>
            <a:r>
              <a:rPr lang="ar-SA" sz="40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وخلفه في الحكم ابنه </a:t>
            </a:r>
            <a:r>
              <a:rPr lang="ar-SA" sz="40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هيباس</a:t>
            </a:r>
            <a:r>
              <a:rPr lang="ar-SA" sz="40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، الذي </a:t>
            </a:r>
            <a:r>
              <a:rPr lang="ar-SA" sz="40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مالبث</a:t>
            </a:r>
            <a:r>
              <a:rPr lang="ar-SA" sz="40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بعد بداية لينة في حكمه ، ان عمد إلى الإرهاب بعد حادث أدى الى مقتل أخيه </a:t>
            </a:r>
            <a:r>
              <a:rPr lang="ar-SA" sz="40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هبارخوس</a:t>
            </a:r>
            <a:r>
              <a:rPr lang="ar-SA" sz="40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قد وصل هذا الارهاب حد جعل الاثنين ( وفي الواقع اليونان عامة ) يعطون اللقب الذي كان يتخذه الحاكم الذي يسمى على هذا النمط من الحكم الفردي وهو لقب </a:t>
            </a:r>
            <a:r>
              <a:rPr lang="ar-SA" sz="40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تيرانوس</a:t>
            </a:r>
            <a:r>
              <a:rPr lang="ar-SA" sz="40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:- ويقصد به الطاغية رغم انه ام يكن يؤدي هذا المعنى من الناحية اللفظية أكثر من معنى ( الحاكم أو السيد )</a:t>
            </a:r>
          </a:p>
          <a:p>
            <a:pPr algn="ctr"/>
            <a:endParaRPr lang="ar-SA" sz="72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214558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قطرة">
  <a:themeElements>
    <a:clrScheme name="قطرة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قطرة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قطرة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1" anchor="ctr"/>
      <a:lstStyle>
        <a:defPPr>
          <a:defRPr sz="2800" dirty="0">
            <a:cs typeface="DecoType Naskh" pitchFamily="2" charset="-78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TM04033925[[fn=قطرة]]</Template>
  <TotalTime>929</TotalTime>
  <Words>523</Words>
  <Application>Microsoft Office PowerPoint</Application>
  <PresentationFormat>عرض على الشاشة (3:4)‏</PresentationFormat>
  <Paragraphs>25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قطرة</vt:lpstr>
      <vt:lpstr>عرض تقديمي في PowerPoint</vt:lpstr>
      <vt:lpstr>بيزستراتوس وعصر الطغاة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شكراً جزيلاً للإصغائكم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rwaaa</dc:creator>
  <cp:lastModifiedBy>HMF</cp:lastModifiedBy>
  <cp:revision>116</cp:revision>
  <dcterms:created xsi:type="dcterms:W3CDTF">2020-03-17T14:11:19Z</dcterms:created>
  <dcterms:modified xsi:type="dcterms:W3CDTF">2022-01-28T07:54:26Z</dcterms:modified>
</cp:coreProperties>
</file>